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04" r:id="rId2"/>
    <p:sldId id="332" r:id="rId3"/>
    <p:sldId id="307" r:id="rId4"/>
    <p:sldId id="303" r:id="rId5"/>
    <p:sldId id="308" r:id="rId6"/>
    <p:sldId id="311" r:id="rId7"/>
    <p:sldId id="320" r:id="rId8"/>
    <p:sldId id="321" r:id="rId9"/>
    <p:sldId id="322" r:id="rId10"/>
    <p:sldId id="323" r:id="rId11"/>
    <p:sldId id="290" r:id="rId12"/>
    <p:sldId id="291" r:id="rId13"/>
    <p:sldId id="324" r:id="rId14"/>
    <p:sldId id="259" r:id="rId15"/>
    <p:sldId id="260" r:id="rId16"/>
    <p:sldId id="263" r:id="rId17"/>
    <p:sldId id="301" r:id="rId18"/>
    <p:sldId id="264" r:id="rId19"/>
    <p:sldId id="262" r:id="rId20"/>
    <p:sldId id="261" r:id="rId21"/>
    <p:sldId id="33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D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3012" y="-1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3ADB4-939C-4B5E-8C8D-A1CB5E854F3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2FD0E-D1B5-4F2C-9BF0-945CDB8BED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19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E15A13A-2329-47CC-825B-1D48BF2FF3B0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174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9" name="Номер слайда 3"/>
          <p:cNvSpPr txBox="1">
            <a:spLocks noGrp="1"/>
          </p:cNvSpPr>
          <p:nvPr/>
        </p:nvSpPr>
        <p:spPr bwMode="auto">
          <a:xfrm>
            <a:off x="3883643" y="8684826"/>
            <a:ext cx="2972724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23C05B9-2E47-4499-991A-386C4EC93272}" type="slidenum">
              <a:rPr lang="ru-RU" sz="1200">
                <a:latin typeface="Calibri" pitchFamily="34" charset="0"/>
              </a:rPr>
              <a:pPr algn="r"/>
              <a:t>15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emf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14.jpeg"/><Relationship Id="rId3" Type="http://schemas.openxmlformats.org/officeDocument/2006/relationships/image" Target="../media/image20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22.jpeg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12" Type="http://schemas.openxmlformats.org/officeDocument/2006/relationships/image" Target="../media/image1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29.jpeg"/><Relationship Id="rId9" Type="http://schemas.openxmlformats.org/officeDocument/2006/relationships/image" Target="../media/image32.jpeg"/><Relationship Id="rId1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2.jpeg"/><Relationship Id="rId7" Type="http://schemas.openxmlformats.org/officeDocument/2006/relationships/image" Target="../media/image3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29.jpeg"/><Relationship Id="rId10" Type="http://schemas.openxmlformats.org/officeDocument/2006/relationships/image" Target="../media/image40.jpeg"/><Relationship Id="rId4" Type="http://schemas.openxmlformats.org/officeDocument/2006/relationships/image" Target="../media/image12.jpe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7.jpeg"/><Relationship Id="rId9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1.jpeg"/><Relationship Id="rId7" Type="http://schemas.openxmlformats.org/officeDocument/2006/relationships/image" Target="../media/image4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8.jpeg"/><Relationship Id="rId9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0.jpe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0.jpe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17.jpeg"/><Relationship Id="rId7" Type="http://schemas.openxmlformats.org/officeDocument/2006/relationships/image" Target="../media/image5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19.jpeg"/><Relationship Id="rId10" Type="http://schemas.openxmlformats.org/officeDocument/2006/relationships/image" Target="../media/image55.jpeg"/><Relationship Id="rId4" Type="http://schemas.openxmlformats.org/officeDocument/2006/relationships/image" Target="../media/image18.jpeg"/><Relationship Id="rId9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-99" t="2963" r="-99" b="2963"/>
          <a:stretch>
            <a:fillRect/>
          </a:stretch>
        </p:blipFill>
        <p:spPr bwMode="auto">
          <a:xfrm>
            <a:off x="-70201" y="0"/>
            <a:ext cx="9217025" cy="69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Министерство образования и </a:t>
            </a:r>
            <a:r>
              <a:rPr lang="ru-RU" b="1" u="sng" dirty="0" smtClean="0">
                <a:solidFill>
                  <a:srgbClr val="002060"/>
                </a:solidFill>
              </a:rPr>
              <a:t>науки </a:t>
            </a:r>
            <a:r>
              <a:rPr lang="ru-RU" b="1" u="sng" dirty="0">
                <a:solidFill>
                  <a:srgbClr val="002060"/>
                </a:solidFill>
              </a:rPr>
              <a:t>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0860" y="1221918"/>
            <a:ext cx="8892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dirty="0"/>
              <a:t>  </a:t>
            </a:r>
            <a:r>
              <a:rPr lang="ru-RU" sz="2800" b="1" dirty="0"/>
              <a:t> </a:t>
            </a:r>
            <a:endParaRPr lang="ru-RU" sz="2800" dirty="0"/>
          </a:p>
          <a:p>
            <a:pPr algn="ctr"/>
            <a:r>
              <a:rPr lang="ru-RU" sz="2800" b="1" u="sng" dirty="0">
                <a:solidFill>
                  <a:srgbClr val="FF0000"/>
                </a:solidFill>
              </a:rPr>
              <a:t>«Новые подходы в обучении детей  </a:t>
            </a:r>
            <a:endParaRPr lang="ru-RU" sz="2800" b="1" u="sng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татарскому  языку </a:t>
            </a:r>
            <a:r>
              <a:rPr lang="ru-RU" sz="2800" b="1" u="sng" dirty="0">
                <a:solidFill>
                  <a:srgbClr val="FF0000"/>
                </a:solidFill>
              </a:rPr>
              <a:t>в дошкольных образовательных  </a:t>
            </a:r>
            <a:r>
              <a:rPr lang="ru-RU" sz="2800" b="1" u="sng" dirty="0" smtClean="0">
                <a:solidFill>
                  <a:srgbClr val="FF0000"/>
                </a:solidFill>
              </a:rPr>
              <a:t>учреждениях</a:t>
            </a:r>
          </a:p>
          <a:p>
            <a:pPr algn="ctr"/>
            <a:r>
              <a:rPr lang="ru-RU" sz="2800" b="1" u="sng" dirty="0" smtClean="0">
                <a:solidFill>
                  <a:srgbClr val="FF0000"/>
                </a:solidFill>
              </a:rPr>
              <a:t> </a:t>
            </a:r>
            <a:r>
              <a:rPr lang="ru-RU" sz="2800" b="1" u="sng" dirty="0">
                <a:solidFill>
                  <a:srgbClr val="FF0000"/>
                </a:solidFill>
              </a:rPr>
              <a:t>Республики Татарстан»</a:t>
            </a:r>
            <a:r>
              <a:rPr lang="ru-RU" sz="2800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97681" y="4975231"/>
            <a:ext cx="6156176" cy="36933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ru-RU" dirty="0"/>
          </a:p>
        </p:txBody>
      </p:sp>
      <p:pic>
        <p:nvPicPr>
          <p:cNvPr id="6" name="Picture 4" descr="C:\Users\сирина\Pictures\iCAP49PY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0" y="3488178"/>
            <a:ext cx="2881986" cy="2538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5805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Министерство образования и </a:t>
            </a:r>
            <a:r>
              <a:rPr lang="ru-RU" b="1" u="sng" dirty="0" smtClean="0">
                <a:solidFill>
                  <a:srgbClr val="002060"/>
                </a:solidFill>
              </a:rPr>
              <a:t>науки </a:t>
            </a:r>
            <a:r>
              <a:rPr lang="ru-RU" b="1" u="sng" dirty="0">
                <a:solidFill>
                  <a:srgbClr val="002060"/>
                </a:solidFill>
              </a:rPr>
              <a:t>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0860" y="1221918"/>
            <a:ext cx="88924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solidFill>
                  <a:schemeClr val="tx2"/>
                </a:solidFill>
              </a:rPr>
              <a:t>  </a:t>
            </a:r>
            <a:r>
              <a:rPr lang="ru-RU" sz="2800" b="1" dirty="0">
                <a:solidFill>
                  <a:schemeClr val="tx2"/>
                </a:solidFill>
              </a:rPr>
              <a:t> </a:t>
            </a:r>
            <a:endParaRPr lang="ru-RU" sz="2800" dirty="0">
              <a:solidFill>
                <a:schemeClr val="tx2"/>
              </a:solidFill>
            </a:endParaRPr>
          </a:p>
          <a:p>
            <a:pPr algn="just"/>
            <a:r>
              <a:rPr lang="ru-RU" dirty="0">
                <a:solidFill>
                  <a:schemeClr val="tx2"/>
                </a:solidFill>
              </a:rPr>
              <a:t>Постановлением кабинета Министров Республики Татарстан от 30.12.2010 г. № 1174 «Об утверждении Стратегии развития образования в Республики Татарстан на 2010-2015 </a:t>
            </a:r>
            <a:r>
              <a:rPr lang="ru-RU" dirty="0" err="1">
                <a:solidFill>
                  <a:schemeClr val="tx2"/>
                </a:solidFill>
              </a:rPr>
              <a:t>г.г</a:t>
            </a:r>
            <a:r>
              <a:rPr lang="ru-RU" b="1" dirty="0">
                <a:solidFill>
                  <a:srgbClr val="C00000"/>
                </a:solidFill>
              </a:rPr>
              <a:t>. «</a:t>
            </a:r>
            <a:r>
              <a:rPr lang="ru-RU" b="1" dirty="0" err="1">
                <a:solidFill>
                  <a:srgbClr val="C00000"/>
                </a:solidFill>
              </a:rPr>
              <a:t>Киләчәк</a:t>
            </a:r>
            <a:r>
              <a:rPr lang="ru-RU" b="1" dirty="0">
                <a:solidFill>
                  <a:srgbClr val="C00000"/>
                </a:solidFill>
              </a:rPr>
              <a:t>», </a:t>
            </a:r>
            <a:r>
              <a:rPr lang="ru-RU" dirty="0">
                <a:solidFill>
                  <a:schemeClr val="tx2"/>
                </a:solidFill>
              </a:rPr>
              <a:t>в рамках реализации первоочередных мероприятий Стратегии, творческими группами, созданными Министерством образования и науки Республики Татарстан, </a:t>
            </a:r>
            <a:r>
              <a:rPr lang="ru-RU" b="1" dirty="0">
                <a:solidFill>
                  <a:schemeClr val="tx2"/>
                </a:solidFill>
              </a:rPr>
              <a:t>разработаны учебно-методические комплекты по обучению детей двум государственным языкам в дошкольных образовательных учреждениях Республики Татарстан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Picture 4" descr="C:\Users\сирина\Pictures\iCAP49PY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107" y="4005064"/>
            <a:ext cx="2881986" cy="2538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2038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256173"/>
              </p:ext>
            </p:extLst>
          </p:nvPr>
        </p:nvGraphicFramePr>
        <p:xfrm>
          <a:off x="5580112" y="116632"/>
          <a:ext cx="3328539" cy="2303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6" name="Слайд" r:id="rId3" imgW="4572000" imgH="3429115" progId="PowerPoint.Slide.8">
                  <p:embed/>
                </p:oleObj>
              </mc:Choice>
              <mc:Fallback>
                <p:oleObj name="Слайд" r:id="rId3" imgW="4572000" imgH="3429115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16632"/>
                        <a:ext cx="3328539" cy="2303586"/>
                      </a:xfrm>
                      <a:prstGeom prst="rect">
                        <a:avLst/>
                      </a:prstGeom>
                      <a:noFill/>
                      <a:ln w="7620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2793" y="3198702"/>
            <a:ext cx="84969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>
                <a:solidFill>
                  <a:srgbClr val="C00000"/>
                </a:solidFill>
              </a:rPr>
              <a:t>Инновация учебно-методических комплектов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</a:rPr>
              <a:t>ориентированность,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rgbClr val="002060"/>
                </a:solidFill>
              </a:rPr>
              <a:t>мультимедийность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</a:rPr>
              <a:t>обучение </a:t>
            </a:r>
            <a:r>
              <a:rPr lang="ru-RU" dirty="0">
                <a:solidFill>
                  <a:srgbClr val="002060"/>
                </a:solidFill>
              </a:rPr>
              <a:t>с помощью </a:t>
            </a:r>
            <a:r>
              <a:rPr lang="ru-RU" dirty="0" err="1" smtClean="0">
                <a:solidFill>
                  <a:srgbClr val="002060"/>
                </a:solidFill>
              </a:rPr>
              <a:t>игр</a:t>
            </a:r>
            <a:r>
              <a:rPr lang="ru-RU" dirty="0" err="1">
                <a:solidFill>
                  <a:srgbClr val="002060"/>
                </a:solidFill>
              </a:rPr>
              <a:t>,</a:t>
            </a:r>
            <a:r>
              <a:rPr lang="ru-RU" dirty="0" err="1" smtClean="0">
                <a:solidFill>
                  <a:srgbClr val="002060"/>
                </a:solidFill>
              </a:rPr>
              <a:t>сказок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мультфильмов.</a:t>
            </a:r>
          </a:p>
          <a:p>
            <a:pPr algn="just"/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Основная </a:t>
            </a:r>
            <a:r>
              <a:rPr lang="ru-RU" b="1" u="sng" dirty="0">
                <a:solidFill>
                  <a:srgbClr val="C00000"/>
                </a:solidFill>
              </a:rPr>
              <a:t>цель учебно-методических комплектов </a:t>
            </a:r>
            <a:r>
              <a:rPr lang="ru-RU" dirty="0">
                <a:solidFill>
                  <a:srgbClr val="002060"/>
                </a:solidFill>
              </a:rPr>
              <a:t>- формирование правильной устной </a:t>
            </a:r>
            <a:r>
              <a:rPr lang="ru-RU" dirty="0" smtClean="0">
                <a:solidFill>
                  <a:srgbClr val="002060"/>
                </a:solidFill>
              </a:rPr>
              <a:t>татарской (родной) </a:t>
            </a:r>
            <a:r>
              <a:rPr lang="ru-RU" dirty="0">
                <a:solidFill>
                  <a:srgbClr val="002060"/>
                </a:solidFill>
              </a:rPr>
              <a:t>речи детей дошкольного возраста.</a:t>
            </a:r>
          </a:p>
          <a:p>
            <a:pPr algn="just"/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Главной </a:t>
            </a:r>
            <a:r>
              <a:rPr lang="ru-RU" b="1" u="sng" dirty="0">
                <a:solidFill>
                  <a:srgbClr val="C00000"/>
                </a:solidFill>
              </a:rPr>
              <a:t>задачей освоения учебно-методических комплектов </a:t>
            </a:r>
            <a:r>
              <a:rPr lang="ru-RU" dirty="0">
                <a:solidFill>
                  <a:srgbClr val="002060"/>
                </a:solidFill>
              </a:rPr>
              <a:t>является обучение детей правильно и красиво говорить (формирование грамматического строя речи, фонетического и лексического уровней языковой системы, развитии связной речи).</a:t>
            </a:r>
          </a:p>
          <a:p>
            <a:endParaRPr lang="ru-RU" dirty="0"/>
          </a:p>
        </p:txBody>
      </p:sp>
      <p:pic>
        <p:nvPicPr>
          <p:cNvPr id="29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2324">
            <a:off x="547033" y="332375"/>
            <a:ext cx="850273" cy="101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0541">
            <a:off x="1321319" y="-65426"/>
            <a:ext cx="873560" cy="1062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сирина\Desktop\выступление\умк -изменен\IMG_798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414" y="83232"/>
            <a:ext cx="800625" cy="106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сирина\Desktop\выступление\умк -изменен\IMG_798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208">
            <a:off x="3069457" y="160353"/>
            <a:ext cx="791338" cy="1229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сирина\Desktop\выступление\умк -изменен\IMG_798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1973">
            <a:off x="3340166" y="1110091"/>
            <a:ext cx="793991" cy="1138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Minullin\Desktop\фотот для слайдов УМК\CIMG381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3034">
            <a:off x="1472327" y="1148490"/>
            <a:ext cx="645317" cy="550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9" descr="C:\Users\Minullin\Desktop\фотот для слайдов УМК\CIMG382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711" y="1854211"/>
            <a:ext cx="772161" cy="64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8" descr="C:\Users\Minullin\Desktop\фотот для слайдов УМК\CIMG381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269">
            <a:off x="2355585" y="2099895"/>
            <a:ext cx="644092" cy="674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C:\Users\сирина\Desktop\выступление\умк -изменен\4-5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388" y="1120113"/>
            <a:ext cx="587109" cy="813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сирина\Desktop\выступление\умк\IMG_7988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61" y="1271004"/>
            <a:ext cx="573256" cy="816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сирина\Desktop\выступление\умк\IMG_7994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177">
            <a:off x="3120557" y="2172308"/>
            <a:ext cx="689138" cy="74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192558" y="1442208"/>
            <a:ext cx="1110386" cy="107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344958" y="1594608"/>
            <a:ext cx="1110386" cy="107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497358" y="1747008"/>
            <a:ext cx="1110386" cy="107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Зарипова\Мои документы\ГОСУДАРСТВЕННАЯ СТРАТЕГИЯ 2010-2015гг\!СТРАТЕГИЯ реализация\Издание УМК\Обложки  УМК по обуч.тат.рус.яз\Обрезанные\шаехова_метод_обложка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83968" y="367430"/>
            <a:ext cx="975519" cy="1378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Picture 4" descr="C:\Users\Зарипова\Мои документы\ГОСУДАРСТВЕННАЯ СТРАТЕГИЯ 2010-2015гг\!СТРАТЕГИЯ реализация\Издание УМК\Обложки  УМК по обуч.тат.рус.яз\Обрезанные\элифба1_обложка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95402" y="1635840"/>
            <a:ext cx="1136618" cy="1562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Picture 3" descr="C:\Users\Зарипова\Мои документы\ГОСУДАРСТВЕННАЯ СТРАТЕГИЯ 2010-2015гг\!СТРАТЕГИЯ реализация\Издание УМК\Обложки  УМК по обуч.тат.рус.яз\Обрезанные\элифба2_обложка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396205">
            <a:off x="4686741" y="1750546"/>
            <a:ext cx="1145493" cy="1491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82" name="Picture 70" descr="C:\Users\сирина\Desktop\выступление\IMG_8042 - копия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3465">
            <a:off x="6270287" y="2020392"/>
            <a:ext cx="1051680" cy="1427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27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-99" t="2963" r="-99" b="2963"/>
          <a:stretch>
            <a:fillRect/>
          </a:stretch>
        </p:blipFill>
        <p:spPr bwMode="auto">
          <a:xfrm>
            <a:off x="-184622" y="-79375"/>
            <a:ext cx="9217025" cy="69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895499" y="5546055"/>
            <a:ext cx="81369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>
                <a:solidFill>
                  <a:srgbClr val="C00000"/>
                </a:solidFill>
              </a:rPr>
              <a:t>1</a:t>
            </a:r>
            <a:r>
              <a:rPr lang="ru-RU" b="1" u="sng" dirty="0" smtClean="0">
                <a:solidFill>
                  <a:srgbClr val="C00000"/>
                </a:solidFill>
              </a:rPr>
              <a:t> </a:t>
            </a:r>
            <a:r>
              <a:rPr lang="ru-RU" b="1" u="sng" dirty="0">
                <a:solidFill>
                  <a:srgbClr val="C00000"/>
                </a:solidFill>
              </a:rPr>
              <a:t>комплект </a:t>
            </a:r>
            <a:r>
              <a:rPr lang="ru-RU" b="1" u="sng" dirty="0" smtClean="0">
                <a:solidFill>
                  <a:srgbClr val="C00000"/>
                </a:solidFill>
              </a:rPr>
              <a:t>–  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ru-RU" b="1" dirty="0" err="1">
                <a:solidFill>
                  <a:srgbClr val="C00000"/>
                </a:solidFill>
              </a:rPr>
              <a:t>Татарча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сөйләшәбез</a:t>
            </a:r>
            <a:r>
              <a:rPr lang="ru-RU" b="1" dirty="0">
                <a:solidFill>
                  <a:srgbClr val="C00000"/>
                </a:solidFill>
              </a:rPr>
              <a:t>» - «Говорим </a:t>
            </a:r>
            <a:r>
              <a:rPr lang="ru-RU" b="1" dirty="0" smtClean="0">
                <a:solidFill>
                  <a:srgbClr val="C00000"/>
                </a:solidFill>
              </a:rPr>
              <a:t>по-татарски»</a:t>
            </a:r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создан  </a:t>
            </a:r>
            <a:r>
              <a:rPr lang="ru-RU" sz="1600" dirty="0" smtClean="0">
                <a:solidFill>
                  <a:srgbClr val="002060"/>
                </a:solidFill>
              </a:rPr>
              <a:t>творческой  группой </a:t>
            </a:r>
            <a:r>
              <a:rPr lang="ru-RU" sz="1600" dirty="0">
                <a:solidFill>
                  <a:srgbClr val="002060"/>
                </a:solidFill>
              </a:rPr>
              <a:t>под руководством  </a:t>
            </a:r>
            <a:r>
              <a:rPr lang="ru-RU" sz="1600" dirty="0" err="1">
                <a:solidFill>
                  <a:srgbClr val="002060"/>
                </a:solidFill>
              </a:rPr>
              <a:t>Зариповой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Зифы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Мирхатовны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Кидрячевой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Раушании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Гайнулловны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</a:rPr>
              <a:t>предназначен</a:t>
            </a:r>
            <a:r>
              <a:rPr lang="ru-RU" sz="1600" b="1" u="sng" dirty="0" smtClean="0">
                <a:solidFill>
                  <a:srgbClr val="C0000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для  обучения </a:t>
            </a:r>
            <a:r>
              <a:rPr lang="ru-RU" sz="1600" dirty="0">
                <a:solidFill>
                  <a:srgbClr val="002060"/>
                </a:solidFill>
              </a:rPr>
              <a:t>русскоязычных детей татарскому </a:t>
            </a:r>
            <a:r>
              <a:rPr lang="ru-RU" sz="1600" dirty="0" smtClean="0">
                <a:solidFill>
                  <a:srgbClr val="002060"/>
                </a:solidFill>
              </a:rPr>
              <a:t>языку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6288">
            <a:off x="221274" y="149462"/>
            <a:ext cx="1700546" cy="2162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956" y="421509"/>
            <a:ext cx="1576324" cy="2124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сирина\Desktop\выступление\умк -изменен\IMG_79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4786">
            <a:off x="3592543" y="348360"/>
            <a:ext cx="1740857" cy="2331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сирина\Desktop\выступление\умк -изменен\IMG_79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467">
            <a:off x="5460705" y="743544"/>
            <a:ext cx="1787535" cy="2427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сирина\Desktop\выступление\умк -изменен\IMG_798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643">
            <a:off x="7162793" y="721929"/>
            <a:ext cx="1768384" cy="2425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inullin\Desktop\фотот для слайдов УМК\CIMG381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3034">
            <a:off x="650210" y="2407470"/>
            <a:ext cx="1020282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:\Users\Minullin\Desktop\фотот для слайдов УМК\CIMG382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084" y="2799887"/>
            <a:ext cx="1023938" cy="107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Minullin\Desktop\фотот для слайдов УМК\CIMG3814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269">
            <a:off x="6656983" y="4442350"/>
            <a:ext cx="1003597" cy="1080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сирина\Desktop\выступление\умк -изменен\4-5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5582">
            <a:off x="2075303" y="2533286"/>
            <a:ext cx="1035219" cy="1426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сирина\Desktop\выступление\умк\IMG_7988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2765">
            <a:off x="2828248" y="3782518"/>
            <a:ext cx="1028745" cy="1507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сирина\Desktop\выступление\умк\IMG_7994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177">
            <a:off x="7648241" y="3604316"/>
            <a:ext cx="1281384" cy="135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316259" y="3542854"/>
            <a:ext cx="1276290" cy="1706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468659" y="3695254"/>
            <a:ext cx="1276290" cy="1706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664770" y="3695253"/>
            <a:ext cx="1276290" cy="1706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5321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1263" y="162641"/>
            <a:ext cx="7051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Комплект учебно-методического  комплекта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 </a:t>
            </a:r>
            <a:r>
              <a:rPr lang="ru-RU" b="1" dirty="0" err="1" smtClean="0">
                <a:solidFill>
                  <a:srgbClr val="C00000"/>
                </a:solidFill>
              </a:rPr>
              <a:t>Татарча</a:t>
            </a:r>
            <a:r>
              <a:rPr lang="ru-RU" b="1" dirty="0" smtClean="0">
                <a:solidFill>
                  <a:srgbClr val="C00000"/>
                </a:solidFill>
              </a:rPr>
              <a:t> с</a:t>
            </a:r>
            <a:r>
              <a:rPr lang="tt-RU" b="1" dirty="0" smtClean="0">
                <a:solidFill>
                  <a:srgbClr val="C00000"/>
                </a:solidFill>
              </a:rPr>
              <a:t>өйләшәбез</a:t>
            </a:r>
            <a:r>
              <a:rPr lang="ru-RU" b="1" dirty="0" smtClean="0">
                <a:solidFill>
                  <a:srgbClr val="C00000"/>
                </a:solidFill>
              </a:rPr>
              <a:t>» - « Говорим по- </a:t>
            </a:r>
            <a:r>
              <a:rPr lang="ru-RU" b="1" dirty="0" err="1" smtClean="0">
                <a:solidFill>
                  <a:srgbClr val="C00000"/>
                </a:solidFill>
              </a:rPr>
              <a:t>татарски</a:t>
            </a:r>
            <a:r>
              <a:rPr lang="ru-RU" b="1" dirty="0" smtClean="0">
                <a:solidFill>
                  <a:srgbClr val="C00000"/>
                </a:solidFill>
              </a:rPr>
              <a:t>» состоит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464" y="1085971"/>
            <a:ext cx="76866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chemeClr val="tx2"/>
                </a:solidFill>
              </a:rPr>
              <a:t>1. </a:t>
            </a:r>
            <a:r>
              <a:rPr lang="ru-RU" b="1" dirty="0" smtClean="0">
                <a:solidFill>
                  <a:schemeClr val="tx2"/>
                </a:solidFill>
              </a:rPr>
              <a:t>Программа  по обучению русскоязычных детей татарскому языку в детском саду</a:t>
            </a:r>
          </a:p>
          <a:p>
            <a:pPr>
              <a:defRPr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2</a:t>
            </a:r>
            <a:r>
              <a:rPr lang="ru-RU" b="1" dirty="0">
                <a:solidFill>
                  <a:schemeClr val="tx2"/>
                </a:solidFill>
              </a:rPr>
              <a:t>. Методические рекомендации и пособия    для   </a:t>
            </a:r>
            <a:r>
              <a:rPr lang="ru-RU" b="1" dirty="0" smtClean="0">
                <a:solidFill>
                  <a:schemeClr val="tx2"/>
                </a:solidFill>
              </a:rPr>
              <a:t>воспитателей</a:t>
            </a:r>
          </a:p>
          <a:p>
            <a:pPr>
              <a:defRPr/>
            </a:pP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chemeClr val="tx2"/>
                </a:solidFill>
              </a:rPr>
              <a:t>3</a:t>
            </a:r>
            <a:r>
              <a:rPr lang="ru-RU" b="1" dirty="0" smtClean="0">
                <a:solidFill>
                  <a:schemeClr val="tx2"/>
                </a:solidFill>
              </a:rPr>
              <a:t>. </a:t>
            </a:r>
            <a:r>
              <a:rPr lang="ru-RU" b="1" dirty="0">
                <a:solidFill>
                  <a:schemeClr val="tx2"/>
                </a:solidFill>
              </a:rPr>
              <a:t>Рабочие тетради для </a:t>
            </a:r>
            <a:r>
              <a:rPr lang="ru-RU" b="1" dirty="0" smtClean="0">
                <a:solidFill>
                  <a:schemeClr val="tx2"/>
                </a:solidFill>
              </a:rPr>
              <a:t>детей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solidFill>
                <a:schemeClr val="tx2"/>
              </a:solidFill>
            </a:endParaRPr>
          </a:p>
          <a:p>
            <a:pPr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4.Аудиоматериалы</a:t>
            </a:r>
            <a:endParaRPr lang="ru-RU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5.Видеоматериалы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6. Наглядные  и демонстрационные материалы </a:t>
            </a:r>
          </a:p>
        </p:txBody>
      </p:sp>
      <p:pic>
        <p:nvPicPr>
          <p:cNvPr id="14338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163">
            <a:off x="7177369" y="907724"/>
            <a:ext cx="1151152" cy="1397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331">
            <a:off x="8071793" y="2051150"/>
            <a:ext cx="959962" cy="1263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сирина\Desktop\выступление\умк -изменен\IMG_79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6100">
            <a:off x="4361949" y="2694965"/>
            <a:ext cx="990335" cy="129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сирина\Desktop\выступление\умк -изменен\IMG_79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4438">
            <a:off x="5603210" y="2746881"/>
            <a:ext cx="945090" cy="1302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сирина\Desktop\выступление\умк -изменен\IMG_798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489">
            <a:off x="6779890" y="2729985"/>
            <a:ext cx="988630" cy="1299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Minullin\Desktop\фотот для слайдов УМК\CIMG381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269">
            <a:off x="6354575" y="4144716"/>
            <a:ext cx="901249" cy="79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C:\Users\Minullin\Desktop\фотот для слайдов УМК\CIMG38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571" y="4099199"/>
            <a:ext cx="855775" cy="804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Minullin\Desktop\фотот для слайдов УМК\CIMG38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2319">
            <a:off x="3790541" y="4133292"/>
            <a:ext cx="907659" cy="798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сирина\Desktop\выступление\умк -изменен\4-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927">
            <a:off x="3949445" y="5059773"/>
            <a:ext cx="748989" cy="847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сирина\Desktop\выступление\умк\IMG_798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625">
            <a:off x="5384366" y="5017891"/>
            <a:ext cx="678943" cy="930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сирина\Desktop\выступление\умк\IMG_7994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51" y="5167993"/>
            <a:ext cx="862848" cy="821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914">
            <a:off x="7623023" y="4372328"/>
            <a:ext cx="900115" cy="1202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914">
            <a:off x="7802566" y="4550070"/>
            <a:ext cx="900115" cy="1088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914">
            <a:off x="7965886" y="4711834"/>
            <a:ext cx="900115" cy="1202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914">
            <a:off x="8166300" y="4962866"/>
            <a:ext cx="900115" cy="1202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20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2690" y="548680"/>
            <a:ext cx="703852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u="sng" dirty="0" smtClean="0">
                <a:solidFill>
                  <a:srgbClr val="002060"/>
                </a:solidFill>
              </a:rPr>
              <a:t>Проект  </a:t>
            </a:r>
            <a:r>
              <a:rPr lang="tt-RU" b="1" u="sng" dirty="0" smtClean="0">
                <a:solidFill>
                  <a:srgbClr val="C00000"/>
                </a:solidFill>
              </a:rPr>
              <a:t>“ Говорим   по- татарски“</a:t>
            </a:r>
            <a:r>
              <a:rPr lang="tt-RU" u="sng" dirty="0" smtClean="0">
                <a:solidFill>
                  <a:srgbClr val="002060"/>
                </a:solidFill>
              </a:rPr>
              <a:t>состоит </a:t>
            </a:r>
            <a:r>
              <a:rPr lang="tt-RU" u="sng" dirty="0">
                <a:solidFill>
                  <a:srgbClr val="002060"/>
                </a:solidFill>
              </a:rPr>
              <a:t>из трех частей </a:t>
            </a:r>
            <a:r>
              <a:rPr lang="tt-RU" u="sng" dirty="0" smtClean="0">
                <a:solidFill>
                  <a:srgbClr val="002060"/>
                </a:solidFill>
              </a:rPr>
              <a:t>:</a:t>
            </a:r>
          </a:p>
          <a:p>
            <a:r>
              <a:rPr lang="tt-RU" b="1" dirty="0" smtClean="0">
                <a:solidFill>
                  <a:srgbClr val="C00000"/>
                </a:solidFill>
              </a:rPr>
              <a:t>1 часть  “Минем </a:t>
            </a:r>
            <a:r>
              <a:rPr lang="tt-RU" b="1" dirty="0">
                <a:solidFill>
                  <a:srgbClr val="C00000"/>
                </a:solidFill>
              </a:rPr>
              <a:t>өем</a:t>
            </a:r>
            <a:r>
              <a:rPr lang="tt-RU" b="1" dirty="0" smtClean="0">
                <a:solidFill>
                  <a:srgbClr val="C00000"/>
                </a:solidFill>
              </a:rPr>
              <a:t>”-” Мой  дом” -  предназначена для детей средней группы 4-5 лет.</a:t>
            </a:r>
          </a:p>
          <a:p>
            <a:endParaRPr lang="tt-RU" b="1" dirty="0" smtClean="0">
              <a:solidFill>
                <a:srgbClr val="C00000"/>
              </a:solidFill>
            </a:endParaRPr>
          </a:p>
          <a:p>
            <a:endParaRPr lang="tt-RU" sz="1400" dirty="0"/>
          </a:p>
          <a:p>
            <a:endParaRPr lang="tt-RU" sz="1400" dirty="0" smtClean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3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111">
            <a:off x="713918" y="1957628"/>
            <a:ext cx="1263602" cy="1774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inullin\Desktop\фотот для слайдов УМК\CIMG3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42" y="4388377"/>
            <a:ext cx="1791312" cy="182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сирина\Desktop\выступление\умк -изменен\4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927">
            <a:off x="6288507" y="4297157"/>
            <a:ext cx="1790289" cy="2361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сирина\Desktop\выступление\умк -изменен\IMG_79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126" y="1764397"/>
            <a:ext cx="1505059" cy="2003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сирина\Desktop\выступление\тетр2\IMG_799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5502">
            <a:off x="4152662" y="1504253"/>
            <a:ext cx="2387806" cy="1905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сирина\Desktop\выступление\тетр2\IMG_799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7243">
            <a:off x="6861067" y="2962619"/>
            <a:ext cx="2064597" cy="1464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сирина\Desktop\выступление\тетр2\IMG_799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9360">
            <a:off x="6864415" y="1185000"/>
            <a:ext cx="2035501" cy="1535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сирина\Desktop\выступление\облож\IMG_80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5111">
            <a:off x="4820086" y="3331271"/>
            <a:ext cx="1852165" cy="1268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439954" y="4295379"/>
            <a:ext cx="1693688" cy="232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2324">
            <a:off x="158089" y="2858278"/>
            <a:ext cx="1008231" cy="1442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0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2690" y="548680"/>
            <a:ext cx="703852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000" b="1" u="sng" dirty="0" smtClean="0">
                <a:solidFill>
                  <a:srgbClr val="C00000"/>
                </a:solidFill>
              </a:rPr>
              <a:t>2 часть  “Уйный –уйный үсәбез”-” Играя растем” </a:t>
            </a:r>
            <a:r>
              <a:rPr lang="tt-RU" sz="2000" b="1" dirty="0" smtClean="0">
                <a:solidFill>
                  <a:srgbClr val="C00000"/>
                </a:solidFill>
              </a:rPr>
              <a:t>предназначена для детей</a:t>
            </a:r>
            <a:r>
              <a:rPr lang="tt-RU" sz="2000" dirty="0" smtClean="0">
                <a:solidFill>
                  <a:srgbClr val="C00000"/>
                </a:solidFill>
              </a:rPr>
              <a:t> </a:t>
            </a:r>
            <a:r>
              <a:rPr lang="tt-RU" sz="2000" b="1" dirty="0" smtClean="0">
                <a:solidFill>
                  <a:srgbClr val="C00000"/>
                </a:solidFill>
              </a:rPr>
              <a:t>старшей  группы 5-6 лет</a:t>
            </a:r>
          </a:p>
          <a:p>
            <a:endParaRPr lang="tt-RU" sz="1400" dirty="0">
              <a:solidFill>
                <a:srgbClr val="C00000"/>
              </a:solidFill>
            </a:endParaRPr>
          </a:p>
          <a:p>
            <a:endParaRPr lang="tt-RU" sz="1400" dirty="0" smtClean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3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111">
            <a:off x="1256613" y="1640521"/>
            <a:ext cx="1263602" cy="1774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456237" y="4193015"/>
            <a:ext cx="1693688" cy="232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сирина\Desktop\выступление\умк -изменен\IMG_79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811" y="1758966"/>
            <a:ext cx="1297485" cy="188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сирина\Desktop\выступление\6 лет\IMG_80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0948">
            <a:off x="2386290" y="4244173"/>
            <a:ext cx="2961960" cy="2130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сирина\Desktop\выступление\6 лет\IMG_805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614">
            <a:off x="6108473" y="3033747"/>
            <a:ext cx="2089268" cy="141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:\Users\сирина\Desktop\выступление\6 лет\IMG_805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1615">
            <a:off x="5761537" y="4608493"/>
            <a:ext cx="2783140" cy="1831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C:\Users\сирина\Desktop\выступление\6 лет\IMG_805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62" y="1455856"/>
            <a:ext cx="2767313" cy="1749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2324">
            <a:off x="316272" y="2436697"/>
            <a:ext cx="1008231" cy="1442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21159288">
            <a:off x="366968" y="4318042"/>
            <a:ext cx="167586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t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“Уйный-уйный </a:t>
            </a:r>
            <a:endParaRPr lang="tt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tt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үсәбез</a:t>
            </a:r>
            <a:r>
              <a:rPr lang="tt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03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2267" y="548680"/>
            <a:ext cx="785017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b="1" u="sng" dirty="0" smtClean="0">
                <a:solidFill>
                  <a:srgbClr val="C00000"/>
                </a:solidFill>
              </a:rPr>
              <a:t>3 часть  </a:t>
            </a:r>
            <a:r>
              <a:rPr lang="tt-RU" b="1" dirty="0" smtClean="0">
                <a:solidFill>
                  <a:srgbClr val="C00000"/>
                </a:solidFill>
              </a:rPr>
              <a:t>“Без инде хәзер зурлар- мәктәпкә илтә юллар”- </a:t>
            </a:r>
          </a:p>
          <a:p>
            <a:r>
              <a:rPr lang="tt-RU" b="1" dirty="0" smtClean="0">
                <a:solidFill>
                  <a:srgbClr val="C00000"/>
                </a:solidFill>
              </a:rPr>
              <a:t>“Мы  теперь  уже большие, в школу нас ведут дороги” </a:t>
            </a:r>
          </a:p>
          <a:p>
            <a:r>
              <a:rPr lang="tt-RU" dirty="0">
                <a:solidFill>
                  <a:srgbClr val="002060"/>
                </a:solidFill>
              </a:rPr>
              <a:t> </a:t>
            </a:r>
            <a:r>
              <a:rPr lang="tt-RU" dirty="0" smtClean="0">
                <a:solidFill>
                  <a:srgbClr val="002060"/>
                </a:solidFill>
              </a:rPr>
              <a:t>предназначена  для детей  подготовительной к школе   группе 6-7 лет</a:t>
            </a:r>
          </a:p>
          <a:p>
            <a:endParaRPr lang="tt-RU" sz="1400" dirty="0"/>
          </a:p>
          <a:p>
            <a:endParaRPr lang="tt-RU" sz="1400" dirty="0" smtClean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3" name="Picture 3" descr="C:\Users\сирина\Desktop\выступление\умк\IMG_7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111">
            <a:off x="1172448" y="1870832"/>
            <a:ext cx="1263602" cy="1774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сирина\Desktop\выступление\умк\IMG_79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8324">
            <a:off x="178152" y="2791483"/>
            <a:ext cx="1008231" cy="1442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сирина\Desktop\выступление\умк -изменен\IMG_79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1515">
            <a:off x="2655263" y="1813118"/>
            <a:ext cx="1421817" cy="2006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сирина\Desktop\выступление\7 лет\IMG_80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832" y="1764397"/>
            <a:ext cx="2835850" cy="17482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сирина\Desktop\выступление\7 лет\IMG_80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46" y="1605726"/>
            <a:ext cx="1841296" cy="1152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C:\Users\сирина\Desktop\выступление\7 лет\IMG_806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92674"/>
            <a:ext cx="3402373" cy="2010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C:\Users\сирина\Desktop\выступление\7 лет\IMG_806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4411">
            <a:off x="2419417" y="4337942"/>
            <a:ext cx="2582090" cy="196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сирина\Desktop\выступление\облож\IMG_800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271">
            <a:off x="456237" y="4193015"/>
            <a:ext cx="1693688" cy="232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231493">
            <a:off x="517542" y="4490034"/>
            <a:ext cx="142209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t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“Без инде хәзер зурлар </a:t>
            </a:r>
            <a:endParaRPr lang="tt-RU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tt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мәктәпкә илтә </a:t>
            </a:r>
            <a:r>
              <a:rPr lang="tt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юллар”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62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781075"/>
              </p:ext>
            </p:extLst>
          </p:nvPr>
        </p:nvGraphicFramePr>
        <p:xfrm>
          <a:off x="575556" y="0"/>
          <a:ext cx="8136904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8" name="Слайд" r:id="rId3" imgW="4572000" imgH="3429115" progId="PowerPoint.Slide.8">
                  <p:embed/>
                </p:oleObj>
              </mc:Choice>
              <mc:Fallback>
                <p:oleObj name="Слайд" r:id="rId3" imgW="4572000" imgH="3429115" progId="PowerPoint.Slide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556" y="0"/>
                        <a:ext cx="8136904" cy="5400600"/>
                      </a:xfrm>
                      <a:prstGeom prst="rect">
                        <a:avLst/>
                      </a:prstGeom>
                      <a:noFill/>
                      <a:ln w="76200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5" name="Picture 3" descr="C:\Users\сирина\Desktop\выступление\IMG_80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8627">
            <a:off x="7388604" y="2735879"/>
            <a:ext cx="1971908" cy="264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5517232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C00000"/>
                </a:solidFill>
              </a:rPr>
              <a:t>2</a:t>
            </a:r>
            <a:r>
              <a:rPr lang="ru-RU" sz="1600" b="1" u="sng" dirty="0" smtClean="0">
                <a:solidFill>
                  <a:srgbClr val="C00000"/>
                </a:solidFill>
              </a:rPr>
              <a:t> </a:t>
            </a:r>
            <a:r>
              <a:rPr lang="ru-RU" sz="1600" b="1" u="sng" dirty="0">
                <a:solidFill>
                  <a:srgbClr val="C00000"/>
                </a:solidFill>
              </a:rPr>
              <a:t>комплект</a:t>
            </a:r>
            <a:r>
              <a:rPr lang="ru-RU" sz="1600" u="sng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– </a:t>
            </a:r>
            <a:r>
              <a:rPr lang="ru-RU" sz="1600" dirty="0" err="1" smtClean="0">
                <a:solidFill>
                  <a:srgbClr val="002060"/>
                </a:solidFill>
              </a:rPr>
              <a:t>УМК</a:t>
            </a:r>
            <a:r>
              <a:rPr lang="ru-RU" sz="1600" b="1" dirty="0" err="1" smtClean="0">
                <a:solidFill>
                  <a:srgbClr val="C00000"/>
                </a:solidFill>
              </a:rPr>
              <a:t>«Туган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телдә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сөйләшәбез</a:t>
            </a:r>
            <a:r>
              <a:rPr lang="ru-RU" sz="1600" b="1" dirty="0" smtClean="0">
                <a:solidFill>
                  <a:srgbClr val="C00000"/>
                </a:solidFill>
              </a:rPr>
              <a:t>», «Говорим на родном языке» созданный </a:t>
            </a:r>
            <a:r>
              <a:rPr lang="ru-RU" sz="1600" dirty="0" smtClean="0">
                <a:solidFill>
                  <a:srgbClr val="002060"/>
                </a:solidFill>
              </a:rPr>
              <a:t>творческой  группой </a:t>
            </a:r>
            <a:r>
              <a:rPr lang="ru-RU" sz="1600" dirty="0">
                <a:solidFill>
                  <a:srgbClr val="002060"/>
                </a:solidFill>
              </a:rPr>
              <a:t>под руководством </a:t>
            </a:r>
            <a:r>
              <a:rPr lang="ru-RU" sz="1600" dirty="0" err="1">
                <a:solidFill>
                  <a:srgbClr val="002060"/>
                </a:solidFill>
              </a:rPr>
              <a:t>Хазратовой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Файрузы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Вакилевны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Зариповой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Зифы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Мирхатовны</a:t>
            </a:r>
            <a:r>
              <a:rPr lang="ru-RU" sz="1600" dirty="0" smtClean="0">
                <a:solidFill>
                  <a:srgbClr val="002060"/>
                </a:solidFill>
              </a:rPr>
              <a:t>  целенаправлен на  обучение </a:t>
            </a:r>
            <a:r>
              <a:rPr lang="ru-RU" sz="1600" dirty="0" err="1">
                <a:solidFill>
                  <a:srgbClr val="002060"/>
                </a:solidFill>
              </a:rPr>
              <a:t>татароязычных</a:t>
            </a:r>
            <a:r>
              <a:rPr lang="ru-RU" sz="1600" dirty="0">
                <a:solidFill>
                  <a:srgbClr val="002060"/>
                </a:solidFill>
              </a:rPr>
              <a:t> детей родному </a:t>
            </a:r>
            <a:r>
              <a:rPr lang="ru-RU" sz="1600" dirty="0" smtClean="0">
                <a:solidFill>
                  <a:srgbClr val="002060"/>
                </a:solidFill>
              </a:rPr>
              <a:t>языку</a:t>
            </a:r>
          </a:p>
        </p:txBody>
      </p:sp>
      <p:pic>
        <p:nvPicPr>
          <p:cNvPr id="5" name="Picture 3" descr="C:\Users\сирина\Desktop\выступление\IMG_80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8627">
            <a:off x="7541004" y="2888279"/>
            <a:ext cx="1971908" cy="264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сирина\Desktop\выступление\IMG_80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8627">
            <a:off x="7693404" y="3040679"/>
            <a:ext cx="1971908" cy="264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72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253271"/>
              </p:ext>
            </p:extLst>
          </p:nvPr>
        </p:nvGraphicFramePr>
        <p:xfrm>
          <a:off x="932522" y="1268760"/>
          <a:ext cx="4680520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" name="Слайд" r:id="rId3" imgW="4572000" imgH="3429115" progId="PowerPoint.Slide.8">
                  <p:embed/>
                </p:oleObj>
              </mc:Choice>
              <mc:Fallback>
                <p:oleObj name="Слайд" r:id="rId3" imgW="4572000" imgH="3429115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522" y="1268760"/>
                        <a:ext cx="4680520" cy="3312368"/>
                      </a:xfrm>
                      <a:prstGeom prst="rect">
                        <a:avLst/>
                      </a:prstGeom>
                      <a:noFill/>
                      <a:ln w="76200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5" name="Picture 3" descr="C:\Users\сирина\Desktop\выступление\IMG_80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903">
            <a:off x="6108006" y="1730328"/>
            <a:ext cx="1671712" cy="2139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43775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состав  учебно-методического  </a:t>
            </a:r>
            <a:r>
              <a:rPr lang="ru-RU" b="1" dirty="0">
                <a:solidFill>
                  <a:srgbClr val="C00000"/>
                </a:solidFill>
              </a:rPr>
              <a:t>комплекта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« </a:t>
            </a:r>
            <a:r>
              <a:rPr lang="ru-RU" b="1" dirty="0" err="1" smtClean="0">
                <a:solidFill>
                  <a:srgbClr val="C00000"/>
                </a:solidFill>
              </a:rPr>
              <a:t>Туган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ru-RU" b="1" dirty="0" err="1" smtClean="0">
                <a:solidFill>
                  <a:srgbClr val="C00000"/>
                </a:solidFill>
              </a:rPr>
              <a:t>телдә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сөйләшәбез</a:t>
            </a:r>
            <a:r>
              <a:rPr lang="ru-RU" b="1" dirty="0" smtClean="0">
                <a:solidFill>
                  <a:srgbClr val="C00000"/>
                </a:solidFill>
              </a:rPr>
              <a:t>»-«Говорим на родном языке» входят: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8984" y="4623882"/>
            <a:ext cx="3627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Tx/>
              <a:buAutoNum type="romanUcPeriod"/>
              <a:defRPr/>
            </a:pPr>
            <a:r>
              <a:rPr lang="ru-RU" b="1" u="sng" dirty="0">
                <a:solidFill>
                  <a:srgbClr val="C00000"/>
                </a:solidFill>
              </a:rPr>
              <a:t>Материалы для обучения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5850" y="4993214"/>
            <a:ext cx="7789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solidFill>
                  <a:schemeClr val="tx2"/>
                </a:solidFill>
              </a:rPr>
              <a:t>Методические рекомендации и пособия    для   воспитателей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9826" y="5362546"/>
            <a:ext cx="3709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Рабочие тетради для детей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71331" y="5731878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 smtClean="0">
                <a:solidFill>
                  <a:schemeClr val="tx2"/>
                </a:solidFill>
              </a:rPr>
              <a:t>Аудиоматериалы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6101210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2"/>
                </a:solidFill>
              </a:rPr>
              <a:t>Наглядные  и демонстрационные материалы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33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 rot="10800000" flipV="1">
            <a:off x="591014" y="802446"/>
            <a:ext cx="8105988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УМК </a:t>
            </a:r>
            <a:r>
              <a:rPr kumimoji="0" lang="tt-RU" altLang="ru-RU" sz="2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“Туган телдә сөйләшәбез”  </a:t>
            </a:r>
            <a:r>
              <a:rPr kumimoji="0" lang="tt-RU" altLang="ru-RU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правильной устной родной речи детей дошкольного возраста.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708920"/>
            <a:ext cx="720080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</a:pPr>
            <a:r>
              <a:rPr lang="tt-RU" alt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Предложенный УМК включает в себе:</a:t>
            </a:r>
          </a:p>
          <a:p>
            <a:pPr marL="273050" lvl="0" indent="-27305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</a:pPr>
            <a:r>
              <a:rPr lang="tt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пособия по обучению родному (татарскому) языку и развитии речи детей дошкольного возраста</a:t>
            </a:r>
          </a:p>
          <a:p>
            <a:pPr marL="273050" lvl="0" indent="-27305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</a:pPr>
            <a:r>
              <a:rPr lang="tt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рабочие тетради, начиная с средней группы</a:t>
            </a:r>
          </a:p>
          <a:p>
            <a:pPr marL="273050" lvl="0" indent="-27305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</a:pPr>
            <a:r>
              <a:rPr lang="tt-RU" alt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аудиозаписи, серии картин.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3568" y="1086272"/>
            <a:ext cx="8064896" cy="386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73050" indent="-2730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tabLst/>
            </a:pPr>
            <a:endParaRPr kumimoji="0" lang="tt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УМК “Туган телдә сөйләшәбез”разработан для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младшей группы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младшей группы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средней группы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старшей группы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"/>
              <a:tabLst/>
            </a:pPr>
            <a:r>
              <a:rPr kumimoji="0" lang="tt-RU" altLang="ru-RU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подготовительной к школе группы</a:t>
            </a:r>
          </a:p>
        </p:txBody>
      </p:sp>
    </p:spTree>
    <p:extLst>
      <p:ext uri="{BB962C8B-B14F-4D97-AF65-F5344CB8AC3E}">
        <p14:creationId xmlns:p14="http://schemas.microsoft.com/office/powerpoint/2010/main" val="26212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Зарипова\Мои документы\ГОСУДАРСТВЕННАЯ СТРАТЕГИЯ 2010-2015гг\!СТРАТЕГИЯ реализация\Издание УМК\Обложки  УМК по обуч.тат.рус.яз\Обрезанные\шаехова_метод_облож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30072">
            <a:off x="7467340" y="1336105"/>
            <a:ext cx="1277798" cy="1800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C:\Users\Зарипова\Мои документы\ГОСУДАРСТВЕННАЯ СТРАТЕГИЯ 2010-2015гг\!СТРАТЕГИЯ реализация\Издание УМК\Обложки  УМК по обуч.тат.рус.яз\Обрезанные\элифба1_облож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45087">
            <a:off x="58941" y="1963569"/>
            <a:ext cx="1286306" cy="1619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C:\Users\Зарипова\Мои документы\ГОСУДАРСТВЕННАЯ СТРАТЕГИЯ 2010-2015гг\!СТРАТЕГИЯ реализация\Издание УМК\Обложки  УМК по обуч.тат.рус.яз\Обрезанные\элифба2_облож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6205">
            <a:off x="1410912" y="1520952"/>
            <a:ext cx="1300509" cy="1674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70" descr="C:\Users\сирина\Desktop\выступление\IMG_8042 -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3465">
            <a:off x="7466487" y="3452731"/>
            <a:ext cx="1547707" cy="1961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сирина\Desktop\выступление\азбука\IMG_806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3" y="3701254"/>
            <a:ext cx="1617093" cy="1079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сирина\Desktop\выступление\азбука\IMG_806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1959">
            <a:off x="1528761" y="3451169"/>
            <a:ext cx="1920424" cy="141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сирина\Desktop\выступление\азбука\IMG_806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6832">
            <a:off x="2965794" y="1708938"/>
            <a:ext cx="2094243" cy="129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C:\Users\сирина\Desktop\выступление\азбука\IMG_806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231" y="1864888"/>
            <a:ext cx="2016224" cy="135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C:\Users\сирина\Desktop\выступление\азбука\IMG_807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06" y="3423901"/>
            <a:ext cx="2007146" cy="127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 descr="C:\Users\сирина\Desktop\выступление\азбука\IMG_807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252" y="3622510"/>
            <a:ext cx="1788418" cy="1283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64" y="5024118"/>
            <a:ext cx="773320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Tx/>
              <a:buAutoNum type="romanUcPeriod"/>
              <a:defRPr/>
            </a:pPr>
            <a:r>
              <a:rPr lang="ru-RU" b="1" u="sng" dirty="0">
                <a:solidFill>
                  <a:srgbClr val="C00000"/>
                </a:solidFill>
              </a:rPr>
              <a:t>Материалы для </a:t>
            </a:r>
            <a:r>
              <a:rPr lang="ru-RU" b="1" u="sng" dirty="0" smtClean="0">
                <a:solidFill>
                  <a:srgbClr val="C00000"/>
                </a:solidFill>
              </a:rPr>
              <a:t>обучения</a:t>
            </a:r>
          </a:p>
          <a:p>
            <a:pPr marL="571500" indent="-571500">
              <a:buFontTx/>
              <a:buAutoNum type="romanUcPeriod"/>
              <a:defRPr/>
            </a:pPr>
            <a:r>
              <a:rPr lang="ru-RU" b="1" dirty="0">
                <a:solidFill>
                  <a:schemeClr val="tx2"/>
                </a:solidFill>
              </a:rPr>
              <a:t>Методические рекомендации и пособия    для   </a:t>
            </a:r>
            <a:r>
              <a:rPr lang="ru-RU" b="1" dirty="0" smtClean="0">
                <a:solidFill>
                  <a:schemeClr val="tx2"/>
                </a:solidFill>
              </a:rPr>
              <a:t>воспитателей</a:t>
            </a:r>
          </a:p>
          <a:p>
            <a:pPr marL="571500" indent="-571500">
              <a:buFontTx/>
              <a:buAutoNum type="romanUcPeriod"/>
              <a:defRPr/>
            </a:pPr>
            <a:r>
              <a:rPr lang="ru-RU" b="1" dirty="0">
                <a:solidFill>
                  <a:schemeClr val="tx2"/>
                </a:solidFill>
              </a:rPr>
              <a:t>Рабочие тетради для детей 1-2 часть </a:t>
            </a:r>
          </a:p>
          <a:p>
            <a:pPr marL="571500" indent="-571500">
              <a:buFontTx/>
              <a:buAutoNum type="romanUcPeriod"/>
              <a:defRPr/>
            </a:pPr>
            <a:endParaRPr lang="ru-RU" b="1" dirty="0">
              <a:solidFill>
                <a:schemeClr val="tx2"/>
              </a:solidFill>
            </a:endParaRPr>
          </a:p>
          <a:p>
            <a:pPr marL="571500" indent="-571500">
              <a:buFontTx/>
              <a:buAutoNum type="romanUcPeriod"/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5861" y="154924"/>
            <a:ext cx="83802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C00000"/>
                </a:solidFill>
              </a:rPr>
              <a:t>3 </a:t>
            </a:r>
            <a:r>
              <a:rPr lang="ru-RU" sz="1600" b="1" u="sng" dirty="0" smtClean="0">
                <a:solidFill>
                  <a:srgbClr val="C00000"/>
                </a:solidFill>
              </a:rPr>
              <a:t>комплект создан </a:t>
            </a:r>
            <a:r>
              <a:rPr lang="ru-RU" sz="1600" u="sng" dirty="0" smtClean="0">
                <a:solidFill>
                  <a:srgbClr val="C00000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– </a:t>
            </a:r>
            <a:r>
              <a:rPr lang="ru-RU" sz="1600" dirty="0" err="1" smtClean="0">
                <a:solidFill>
                  <a:schemeClr val="tx2"/>
                </a:solidFill>
              </a:rPr>
              <a:t>Шаеховой</a:t>
            </a:r>
            <a:r>
              <a:rPr lang="ru-RU" sz="1600" dirty="0" smtClean="0">
                <a:solidFill>
                  <a:schemeClr val="tx2"/>
                </a:solidFill>
              </a:rPr>
              <a:t> Резедой </a:t>
            </a:r>
            <a:r>
              <a:rPr lang="ru-RU" sz="1600" dirty="0" err="1" smtClean="0">
                <a:solidFill>
                  <a:schemeClr val="tx2"/>
                </a:solidFill>
              </a:rPr>
              <a:t>Камилевной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«</a:t>
            </a:r>
            <a:r>
              <a:rPr lang="ru-RU" sz="1600" b="1" dirty="0" err="1" smtClean="0">
                <a:solidFill>
                  <a:srgbClr val="C00000"/>
                </a:solidFill>
              </a:rPr>
              <a:t>Мәктәпкәчә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яшьтәгеләр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әлифбасы</a:t>
            </a:r>
            <a:r>
              <a:rPr lang="ru-RU" sz="1600" b="1" dirty="0">
                <a:solidFill>
                  <a:srgbClr val="C00000"/>
                </a:solidFill>
              </a:rPr>
              <a:t>: </a:t>
            </a:r>
            <a:r>
              <a:rPr lang="ru-RU" sz="1600" b="1" dirty="0" err="1">
                <a:solidFill>
                  <a:srgbClr val="C00000"/>
                </a:solidFill>
              </a:rPr>
              <a:t>авазларны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уйнатып</a:t>
            </a:r>
            <a:r>
              <a:rPr lang="ru-RU" sz="1600" b="1" dirty="0">
                <a:solidFill>
                  <a:srgbClr val="C00000"/>
                </a:solidFill>
              </a:rPr>
              <a:t>» </a:t>
            </a:r>
            <a:r>
              <a:rPr lang="ru-RU" sz="1600" dirty="0" smtClean="0">
                <a:solidFill>
                  <a:schemeClr val="tx2"/>
                </a:solidFill>
              </a:rPr>
              <a:t>(</a:t>
            </a:r>
            <a:r>
              <a:rPr lang="ru-RU" sz="1600" dirty="0">
                <a:solidFill>
                  <a:schemeClr val="tx2"/>
                </a:solidFill>
              </a:rPr>
              <a:t>для </a:t>
            </a:r>
            <a:r>
              <a:rPr lang="ru-RU" sz="1600" dirty="0" err="1">
                <a:solidFill>
                  <a:schemeClr val="tx2"/>
                </a:solidFill>
              </a:rPr>
              <a:t>татароязычных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детей) и пособие </a:t>
            </a:r>
            <a:r>
              <a:rPr lang="ru-RU" sz="1600" dirty="0">
                <a:solidFill>
                  <a:schemeClr val="tx2"/>
                </a:solidFill>
              </a:rPr>
              <a:t>«Раз – словечко, два - словечко» </a:t>
            </a:r>
            <a:r>
              <a:rPr lang="ru-RU" sz="1600" dirty="0" smtClean="0">
                <a:solidFill>
                  <a:schemeClr val="tx2"/>
                </a:solidFill>
              </a:rPr>
              <a:t>(для обучения русскоязычных   детей  </a:t>
            </a:r>
            <a:r>
              <a:rPr lang="ru-RU" sz="1600" dirty="0">
                <a:solidFill>
                  <a:schemeClr val="tx2"/>
                </a:solidFill>
              </a:rPr>
              <a:t>татарскому языку</a:t>
            </a:r>
            <a:r>
              <a:rPr lang="ru-RU" sz="1600" dirty="0" smtClean="0">
                <a:solidFill>
                  <a:schemeClr val="tx2"/>
                </a:solidFill>
              </a:rPr>
              <a:t>)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5567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83406" y="332656"/>
            <a:ext cx="8229600" cy="720080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C00000"/>
                </a:solidFill>
              </a:rPr>
              <a:t>Суть новых подходов</a:t>
            </a:r>
          </a:p>
        </p:txBody>
      </p:sp>
      <p:sp>
        <p:nvSpPr>
          <p:cNvPr id="6147" name="Объект 2"/>
          <p:cNvSpPr>
            <a:spLocks noGrp="1"/>
          </p:cNvSpPr>
          <p:nvPr>
            <p:ph sz="half" idx="4294967295"/>
          </p:nvPr>
        </p:nvSpPr>
        <p:spPr>
          <a:xfrm>
            <a:off x="179512" y="1628800"/>
            <a:ext cx="40386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Было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200" dirty="0" smtClean="0">
              <a:solidFill>
                <a:srgbClr val="1F497D"/>
              </a:solidFill>
            </a:endParaRPr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Язык как 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    филологическая наука</a:t>
            </a:r>
          </a:p>
          <a:p>
            <a:pPr marL="0" indent="0" algn="just" eaLnBrk="1" hangingPunct="1">
              <a:buFontTx/>
              <a:buNone/>
              <a:defRPr/>
            </a:pPr>
            <a:endParaRPr lang="ru-RU" sz="2400" b="1" dirty="0" smtClean="0"/>
          </a:p>
          <a:p>
            <a:pPr algn="just" eaLnBrk="1" hangingPunct="1">
              <a:buFont typeface="Wingdings" pitchFamily="2" charset="2"/>
              <a:buChar char="§"/>
              <a:defRPr/>
            </a:pPr>
            <a:endParaRPr lang="ru-RU" sz="2400" b="1" dirty="0" smtClean="0"/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Академичность</a:t>
            </a:r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ru-RU" sz="2400" b="1" dirty="0" err="1" smtClean="0">
                <a:solidFill>
                  <a:srgbClr val="002060"/>
                </a:solidFill>
              </a:rPr>
              <a:t>Теоретизированность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just"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Усложненность</a:t>
            </a:r>
          </a:p>
          <a:p>
            <a:pPr algn="just" eaLnBrk="1" hangingPunct="1">
              <a:buFont typeface="Wingdings" pitchFamily="2" charset="2"/>
              <a:buChar char="§"/>
              <a:defRPr/>
            </a:pPr>
            <a:endParaRPr lang="ru-RU" sz="2200" dirty="0" smtClean="0"/>
          </a:p>
        </p:txBody>
      </p:sp>
      <p:sp>
        <p:nvSpPr>
          <p:cNvPr id="6148" name="Объект 5"/>
          <p:cNvSpPr>
            <a:spLocks noGrp="1"/>
          </p:cNvSpPr>
          <p:nvPr>
            <p:ph sz="half" idx="4294967295"/>
          </p:nvPr>
        </p:nvSpPr>
        <p:spPr>
          <a:xfrm>
            <a:off x="5419725" y="1600200"/>
            <a:ext cx="3724275" cy="4525963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Будет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200" dirty="0" smtClean="0">
              <a:solidFill>
                <a:srgbClr val="1F497D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Язык как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    средство общения</a:t>
            </a:r>
          </a:p>
          <a:p>
            <a:pPr marL="0" indent="0" eaLnBrk="1" hangingPunct="1">
              <a:buFontTx/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Практико-ориентированность 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400" b="1" dirty="0" err="1" smtClean="0">
                <a:solidFill>
                  <a:srgbClr val="002060"/>
                </a:solidFill>
              </a:rPr>
              <a:t>Мультимедийность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Привлекательность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356100" y="2701925"/>
            <a:ext cx="684213" cy="0"/>
          </a:xfrm>
          <a:prstGeom prst="straightConnector1">
            <a:avLst/>
          </a:prstGeom>
          <a:ln w="82550" cap="sq">
            <a:solidFill>
              <a:srgbClr val="1F497D"/>
            </a:solidFill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313238" y="5199063"/>
            <a:ext cx="638175" cy="0"/>
          </a:xfrm>
          <a:prstGeom prst="straightConnector1">
            <a:avLst/>
          </a:prstGeom>
          <a:ln w="82550" cap="sq">
            <a:solidFill>
              <a:srgbClr val="1F497D"/>
            </a:solidFill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авая фигурная скобка 1"/>
          <p:cNvSpPr/>
          <p:nvPr/>
        </p:nvSpPr>
        <p:spPr>
          <a:xfrm>
            <a:off x="3613150" y="4437063"/>
            <a:ext cx="382588" cy="1582737"/>
          </a:xfrm>
          <a:prstGeom prst="rightBrace">
            <a:avLst>
              <a:gd name="adj1" fmla="val 65969"/>
              <a:gd name="adj2" fmla="val 50000"/>
            </a:avLst>
          </a:prstGeom>
          <a:ln w="28575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авая фигурная скобка 12"/>
          <p:cNvSpPr/>
          <p:nvPr/>
        </p:nvSpPr>
        <p:spPr>
          <a:xfrm rot="10800000">
            <a:off x="5030788" y="4437063"/>
            <a:ext cx="404812" cy="1570037"/>
          </a:xfrm>
          <a:prstGeom prst="rightBrace">
            <a:avLst>
              <a:gd name="adj1" fmla="val 65969"/>
              <a:gd name="adj2" fmla="val 49069"/>
            </a:avLst>
          </a:prstGeom>
          <a:ln w="28575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73075" y="285750"/>
            <a:ext cx="8670925" cy="714375"/>
          </a:xfrm>
        </p:spPr>
        <p:txBody>
          <a:bodyPr>
            <a:normAutofit fontScale="90000"/>
          </a:bodyPr>
          <a:lstStyle/>
          <a:p>
            <a:pPr marL="0" indent="0" algn="ctr" eaLnBrk="1" hangingPunct="1">
              <a:buNone/>
              <a:defRPr/>
            </a:pPr>
            <a:r>
              <a:rPr lang="ru-RU" sz="2800" b="1" u="sng" dirty="0" smtClean="0">
                <a:solidFill>
                  <a:srgbClr val="C00000"/>
                </a:solidFill>
              </a:rPr>
              <a:t>Участники образовательного процесса:</a:t>
            </a:r>
            <a:r>
              <a:rPr lang="ru-RU" sz="2800" b="1" u="sng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b="1" u="sng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b="1" u="sng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1000100" y="4286256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I</a:t>
            </a:r>
            <a:r>
              <a:rPr lang="ru-RU" sz="2400" dirty="0" smtClean="0">
                <a:solidFill>
                  <a:schemeClr val="tx2"/>
                </a:solidFill>
              </a:rPr>
              <a:t> .  Материалы для обучения</a:t>
            </a:r>
          </a:p>
          <a:p>
            <a:pPr marL="571500" indent="-571500">
              <a:lnSpc>
                <a:spcPct val="150000"/>
              </a:lnSpc>
              <a:buFontTx/>
              <a:buAutoNum type="romanUcPeriod" startAt="2"/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Материалы для формирования          </a:t>
            </a:r>
          </a:p>
          <a:p>
            <a:pPr>
              <a:lnSpc>
                <a:spcPct val="150000"/>
              </a:lnSpc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языковой среды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150" name="TextBox 2"/>
          <p:cNvSpPr txBox="1">
            <a:spLocks noChangeArrowheads="1"/>
          </p:cNvSpPr>
          <p:nvPr/>
        </p:nvSpPr>
        <p:spPr bwMode="auto">
          <a:xfrm>
            <a:off x="539552" y="1124744"/>
            <a:ext cx="597059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- </a:t>
            </a:r>
            <a:r>
              <a:rPr lang="ru-RU" sz="2800" dirty="0">
                <a:solidFill>
                  <a:schemeClr val="tx2"/>
                </a:solidFill>
              </a:rPr>
              <a:t>Дети</a:t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>- Воспитатели</a:t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>- Родители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3463452"/>
            <a:ext cx="2925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</a:rPr>
              <a:t>Типы материалов</a:t>
            </a:r>
            <a:endParaRPr lang="ru-RU" sz="2400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inullin\Desktop\Совещания с участием Президента и Премьера\Совещание по 12 мероприятию\2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32807">
            <a:off x="4894263" y="1311275"/>
            <a:ext cx="3717925" cy="4752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6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188640"/>
            <a:ext cx="6681936" cy="993775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мультипликационных фильмов 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Союзмультфильм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татарский язык</a:t>
            </a:r>
          </a:p>
        </p:txBody>
      </p:sp>
      <p:sp>
        <p:nvSpPr>
          <p:cNvPr id="11268" name="Объект 2"/>
          <p:cNvSpPr>
            <a:spLocks noGrp="1"/>
          </p:cNvSpPr>
          <p:nvPr>
            <p:ph idx="4294967295"/>
          </p:nvPr>
        </p:nvSpPr>
        <p:spPr>
          <a:xfrm>
            <a:off x="1295400" y="1268413"/>
            <a:ext cx="7848600" cy="505431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 Гена 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Чебурашка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Шапокляк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львенок и черепаха пели песню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Винни-Пух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Винни-Пух идет в гости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Винни-Пух и день забот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Котенок по имени Гав № 1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Котенок по имени Гав № 2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Котенок по имени Гав № 3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Трое из Простоквашино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Каникулы в Простоквашино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Зима в Простоквашино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Кто сказал «Мяу»?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Золушка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Двенадцать месяцев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Малыш и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 typeface="Arial" charset="0"/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вернулся </a:t>
            </a:r>
          </a:p>
          <a:p>
            <a:pPr algn="just" eaLnBrk="1" hangingPunct="1"/>
            <a:endParaRPr lang="ru-RU" sz="1400" dirty="0" smtClean="0"/>
          </a:p>
          <a:p>
            <a:pPr algn="just" eaLnBrk="1" hangingPunct="1"/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-99" t="2963" r="-99" b="2963"/>
          <a:stretch>
            <a:fillRect/>
          </a:stretch>
        </p:blipFill>
        <p:spPr bwMode="auto">
          <a:xfrm>
            <a:off x="-120526" y="11308"/>
            <a:ext cx="9217025" cy="69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Box 2"/>
          <p:cNvSpPr txBox="1">
            <a:spLocks noChangeArrowheads="1"/>
          </p:cNvSpPr>
          <p:nvPr/>
        </p:nvSpPr>
        <p:spPr bwMode="auto">
          <a:xfrm>
            <a:off x="827584" y="344711"/>
            <a:ext cx="80648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</a:rPr>
              <a:t>А</a:t>
            </a:r>
            <a:r>
              <a:rPr lang="ru-RU" sz="2000" b="1" u="sng" dirty="0" smtClean="0">
                <a:solidFill>
                  <a:srgbClr val="C00000"/>
                </a:solidFill>
              </a:rPr>
              <a:t>нимационные </a:t>
            </a:r>
            <a:r>
              <a:rPr lang="ru-RU" sz="2000" b="1" u="sng" dirty="0">
                <a:solidFill>
                  <a:srgbClr val="C00000"/>
                </a:solidFill>
              </a:rPr>
              <a:t>сюжеты для детей дошкольного возраста</a:t>
            </a:r>
            <a:endParaRPr lang="ru-RU" sz="2000" u="sng" dirty="0">
              <a:solidFill>
                <a:srgbClr val="C00000"/>
              </a:solidFill>
            </a:endParaRPr>
          </a:p>
        </p:txBody>
      </p:sp>
      <p:sp>
        <p:nvSpPr>
          <p:cNvPr id="15368" name="Прямоугольник 1"/>
          <p:cNvSpPr>
            <a:spLocks noChangeArrowheads="1"/>
          </p:cNvSpPr>
          <p:nvPr/>
        </p:nvSpPr>
        <p:spPr bwMode="auto">
          <a:xfrm>
            <a:off x="827584" y="1052736"/>
            <a:ext cx="53292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Минем гаиләм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Минем туганнарым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Әйдәгез танышыйк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Минем дуслар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Әйе.Юк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Кунак килгән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Сөт. Чәй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Песине сыйла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Туган көн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Алия кунакка килгән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Уйныйбыз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Алсуга бүләк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Бүләкләр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tt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Уйныйбыз да, саныйбыз да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7839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684584" y="260648"/>
            <a:ext cx="8229600" cy="639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000" b="1" u="sng" dirty="0" smtClean="0">
                <a:solidFill>
                  <a:srgbClr val="C00000"/>
                </a:solidFill>
              </a:rPr>
              <a:t>Анимационные сюжеты (до 3-х минут)</a:t>
            </a:r>
            <a:endParaRPr lang="ru-RU" sz="2000" i="1" u="sng" dirty="0" smtClean="0">
              <a:solidFill>
                <a:srgbClr val="C00000"/>
              </a:solidFill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7210425" cy="5144393"/>
          </a:xfrm>
        </p:spPr>
        <p:txBody>
          <a:bodyPr/>
          <a:lstStyle/>
          <a:p>
            <a:pPr marL="45720" indent="0" eaLnBrk="1" hangingPunct="1">
              <a:lnSpc>
                <a:spcPct val="80000"/>
              </a:lnSpc>
              <a:buNone/>
            </a:pPr>
            <a:endParaRPr lang="tt-RU" sz="2400" dirty="0" smtClean="0"/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Әйдә дуслашыйк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Качышлы уйныйбыз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Шалкан әкияте буенча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Безнең кунаклар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Тәмле кибетендә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Азат кунак чакыра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Карусельга сәяхәт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Уенчыклар үпкәләде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Күңелле уеннар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Акбай һәм Мияу маҗаралары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Уйный-уйный саныйбыз 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tt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Күңелле ял итәбез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910569"/>
              </p:ext>
            </p:extLst>
          </p:nvPr>
        </p:nvGraphicFramePr>
        <p:xfrm>
          <a:off x="4211960" y="980728"/>
          <a:ext cx="4572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6" name="Слайд" r:id="rId3" imgW="4572000" imgH="3429115" progId="PowerPoint.Slide.8">
                  <p:embed/>
                </p:oleObj>
              </mc:Choice>
              <mc:Fallback>
                <p:oleObj name="Слайд" r:id="rId3" imgW="4572000" imgH="3429115" progId="PowerPoint.Slide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11960" y="980728"/>
                        <a:ext cx="4572000" cy="5143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76200">
                        <a:solidFill>
                          <a:schemeClr val="accent4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2"/>
          <p:cNvSpPr>
            <a:spLocks noGrp="1"/>
          </p:cNvSpPr>
          <p:nvPr>
            <p:ph idx="4294967295"/>
          </p:nvPr>
        </p:nvSpPr>
        <p:spPr>
          <a:xfrm>
            <a:off x="683568" y="1124744"/>
            <a:ext cx="7821613" cy="4600575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аудиозаписи татарских народных танцевальных мелодий «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Шома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бас» (29 мелодий)</a:t>
            </a: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6DDC387-ACBC-4BA4-B493-42E1422CAF8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558800" y="188913"/>
            <a:ext cx="78597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ресурсы нового поколения для изучения детьми татарского языка </a:t>
            </a:r>
          </a:p>
        </p:txBody>
      </p:sp>
      <p:pic>
        <p:nvPicPr>
          <p:cNvPr id="5" name="Picture 6" descr="C:\Users\Minullin\Desktop\фотот для слайдов УМК\CIMG38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8085">
            <a:off x="3473275" y="1982783"/>
            <a:ext cx="3079084" cy="259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 descr="C:\Users\сирина\Desktop\выступление\тнв\IMG_80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71181"/>
            <a:ext cx="3111500" cy="35754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сирина\Desktop\выступление\тнв\IMG_80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8236">
            <a:off x="5815587" y="3960965"/>
            <a:ext cx="3096344" cy="2649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сирина\Desktop\выступление\тнв\IMG_80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40" y="4423452"/>
            <a:ext cx="1909921" cy="23423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395536" y="188640"/>
            <a:ext cx="85015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defRPr/>
            </a:pPr>
            <a:r>
              <a:rPr lang="ru-RU" sz="2400" b="1" u="sng" dirty="0" smtClean="0">
                <a:solidFill>
                  <a:srgbClr val="C00000"/>
                </a:solidFill>
              </a:rPr>
              <a:t>Материал для формирования языковой среды</a:t>
            </a:r>
          </a:p>
          <a:p>
            <a:pPr marL="457200" indent="-457200" eaLnBrk="1" hangingPunct="1"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chemeClr val="tx2"/>
                </a:solidFill>
              </a:rPr>
              <a:t>     Сборники детских художественных произведений для воспитателей и родителей</a:t>
            </a:r>
          </a:p>
          <a:p>
            <a:pPr marL="0" indent="0" eaLnBrk="1" hangingPunct="1">
              <a:defRPr/>
            </a:pPr>
            <a:endParaRPr lang="ru-RU" sz="2400" dirty="0" smtClean="0"/>
          </a:p>
        </p:txBody>
      </p:sp>
      <p:pic>
        <p:nvPicPr>
          <p:cNvPr id="25602" name="Picture 2" descr="C:\Users\сирина\Desktop\выступление\литер\IMG_8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5509">
            <a:off x="527795" y="1307261"/>
            <a:ext cx="2180080" cy="269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сирина\Desktop\выступление\литер\IMG_80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48" y="1986966"/>
            <a:ext cx="1584176" cy="1339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сирина\Desktop\выступление\литер\IMG_80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458" y="1196751"/>
            <a:ext cx="1800200" cy="2586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C:\Users\сирина\Desktop\выступление\литер\IMG_80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6914">
            <a:off x="6884330" y="1171283"/>
            <a:ext cx="2016224" cy="282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C:\Users\сирина\Desktop\выступление\литер\IMG_807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8381">
            <a:off x="1259347" y="3751661"/>
            <a:ext cx="1922848" cy="300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 descr="C:\Users\сирина\Desktop\выступление\литер\IMG_808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136" y="3620832"/>
            <a:ext cx="2136318" cy="3091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C:\Users\сирина\Desktop\выступление\литер\IMG_808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6903">
            <a:off x="6178759" y="3956545"/>
            <a:ext cx="2198519" cy="287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505" y="5805264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Трансляция </a:t>
            </a:r>
            <a:r>
              <a:rPr lang="ru-RU" sz="1200" b="1" dirty="0">
                <a:solidFill>
                  <a:schemeClr val="tx2"/>
                </a:solidFill>
              </a:rPr>
              <a:t>программы </a:t>
            </a:r>
            <a:r>
              <a:rPr lang="ru-RU" sz="1200" b="1" dirty="0">
                <a:solidFill>
                  <a:srgbClr val="C00000"/>
                </a:solidFill>
              </a:rPr>
              <a:t>«</a:t>
            </a:r>
            <a:r>
              <a:rPr lang="ru-RU" sz="1200" b="1" dirty="0" err="1">
                <a:solidFill>
                  <a:srgbClr val="C00000"/>
                </a:solidFill>
              </a:rPr>
              <a:t>Әкият</a:t>
            </a:r>
            <a:r>
              <a:rPr lang="ru-RU" sz="1200" b="1" dirty="0">
                <a:solidFill>
                  <a:srgbClr val="C00000"/>
                </a:solidFill>
              </a:rPr>
              <a:t> </a:t>
            </a:r>
            <a:r>
              <a:rPr lang="ru-RU" sz="1200" b="1" dirty="0" err="1">
                <a:solidFill>
                  <a:srgbClr val="C00000"/>
                </a:solidFill>
              </a:rPr>
              <a:t>илендә</a:t>
            </a:r>
            <a:r>
              <a:rPr lang="ru-RU" sz="1200" b="1" dirty="0">
                <a:solidFill>
                  <a:srgbClr val="C00000"/>
                </a:solidFill>
              </a:rPr>
              <a:t>» </a:t>
            </a:r>
            <a:r>
              <a:rPr lang="ru-RU" sz="1200" b="1" dirty="0">
                <a:solidFill>
                  <a:schemeClr val="tx2"/>
                </a:solidFill>
              </a:rPr>
              <a:t>по воскресеньям в 9:30 на телеканале ТНВ «Новый век»!</a:t>
            </a:r>
            <a:endParaRPr lang="ru-RU" sz="1200" dirty="0">
              <a:solidFill>
                <a:schemeClr val="tx2"/>
              </a:solidFill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</a:rPr>
              <a:t>После трансляции, телевизионную версию передачи </a:t>
            </a:r>
            <a:r>
              <a:rPr lang="ru-RU" sz="1200" dirty="0">
                <a:solidFill>
                  <a:srgbClr val="C00000"/>
                </a:solidFill>
              </a:rPr>
              <a:t>«</a:t>
            </a:r>
            <a:r>
              <a:rPr lang="ru-RU" sz="1200" dirty="0" err="1">
                <a:solidFill>
                  <a:srgbClr val="C00000"/>
                </a:solidFill>
              </a:rPr>
              <a:t>Әкият</a:t>
            </a:r>
            <a:r>
              <a:rPr lang="ru-RU" sz="1200" dirty="0">
                <a:solidFill>
                  <a:srgbClr val="C00000"/>
                </a:solidFill>
              </a:rPr>
              <a:t> </a:t>
            </a:r>
            <a:r>
              <a:rPr lang="ru-RU" sz="1200" dirty="0" err="1">
                <a:solidFill>
                  <a:srgbClr val="C00000"/>
                </a:solidFill>
              </a:rPr>
              <a:t>илендә</a:t>
            </a:r>
            <a:r>
              <a:rPr lang="ru-RU" sz="1200" dirty="0">
                <a:solidFill>
                  <a:schemeClr val="tx2"/>
                </a:solidFill>
              </a:rPr>
              <a:t>», Вы можете увидеть или скачать на сайте Министерства образования и науки Республики Татарстан </a:t>
            </a:r>
            <a:r>
              <a:rPr lang="en-US" sz="1200" b="1" dirty="0">
                <a:solidFill>
                  <a:srgbClr val="C00000"/>
                </a:solidFill>
              </a:rPr>
              <a:t>mon</a:t>
            </a:r>
            <a:r>
              <a:rPr lang="ru-RU" sz="1200" b="1" dirty="0">
                <a:solidFill>
                  <a:srgbClr val="C00000"/>
                </a:solidFill>
              </a:rPr>
              <a:t>.</a:t>
            </a:r>
            <a:r>
              <a:rPr lang="en-US" sz="1200" b="1" dirty="0" err="1">
                <a:solidFill>
                  <a:srgbClr val="C00000"/>
                </a:solidFill>
              </a:rPr>
              <a:t>tatarstan</a:t>
            </a:r>
            <a:r>
              <a:rPr lang="ru-RU" sz="1200" b="1" dirty="0">
                <a:solidFill>
                  <a:srgbClr val="C00000"/>
                </a:solidFill>
              </a:rPr>
              <a:t>.</a:t>
            </a:r>
            <a:r>
              <a:rPr lang="en-US" sz="1200" b="1" dirty="0" err="1">
                <a:solidFill>
                  <a:srgbClr val="C00000"/>
                </a:solidFill>
              </a:rPr>
              <a:t>ru</a:t>
            </a:r>
            <a:r>
              <a:rPr lang="ru-RU" sz="1200" b="1" dirty="0">
                <a:solidFill>
                  <a:srgbClr val="C00000"/>
                </a:solidFill>
              </a:rPr>
              <a:t> в </a:t>
            </a:r>
            <a:r>
              <a:rPr lang="ru-RU" sz="1200" b="1" dirty="0">
                <a:solidFill>
                  <a:schemeClr val="tx2"/>
                </a:solidFill>
              </a:rPr>
              <a:t>разделе «Дошкольное образование».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26626" name="Picture 2" descr="C:\Users\сирина\Desktop\выступление\тнв\IMG_80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5661"/>
            <a:ext cx="3869439" cy="2887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сирина\Desktop\выступление\тнв\IMG_80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147" y="12834"/>
            <a:ext cx="3888432" cy="2887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C:\Users\сирина\Desktop\выступление\тнв\IMG_80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039807"/>
            <a:ext cx="3869439" cy="27966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C:\Users\сирина\Desktop\выступление\тнв\IMG_80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645" y="3063613"/>
            <a:ext cx="3781206" cy="27728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8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1697</TotalTime>
  <Words>722</Words>
  <Application>Microsoft Office PowerPoint</Application>
  <PresentationFormat>Экран (4:3)</PresentationFormat>
  <Paragraphs>173</Paragraphs>
  <Slides>21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Воздушный поток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новых подходов</vt:lpstr>
      <vt:lpstr>Участники образовательного процесса: </vt:lpstr>
      <vt:lpstr>Перевод мультипликационных фильмов  «Союзмультфильм» на татарский язык</vt:lpstr>
      <vt:lpstr>Презентация PowerPoint</vt:lpstr>
      <vt:lpstr>Анимационные сюжеты (до 3-х минут)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Алька</dc:creator>
  <cp:lastModifiedBy>Я</cp:lastModifiedBy>
  <cp:revision>328</cp:revision>
  <dcterms:created xsi:type="dcterms:W3CDTF">2012-02-13T16:24:48Z</dcterms:created>
  <dcterms:modified xsi:type="dcterms:W3CDTF">2020-10-30T11:58:58Z</dcterms:modified>
</cp:coreProperties>
</file>